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5EF"/>
    <a:srgbClr val="6599D9"/>
    <a:srgbClr val="AAD8E4"/>
    <a:srgbClr val="75A4DD"/>
    <a:srgbClr val="9FEBF3"/>
    <a:srgbClr val="FFECAF"/>
    <a:srgbClr val="FFE285"/>
    <a:srgbClr val="EDF078"/>
    <a:srgbClr val="FFF1C5"/>
    <a:srgbClr val="FFE9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8" autoAdjust="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0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1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2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93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2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32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97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C118-6B75-4188-8EED-CF88F52B4114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DD08-B09C-4D3F-AA71-A656FFA03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9144000" cy="4495800"/>
          </a:xfrm>
        </p:spPr>
        <p:txBody>
          <a:bodyPr>
            <a:normAutofit/>
          </a:bodyPr>
          <a:lstStyle/>
          <a:p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Nhiệt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i="1" smtClean="0">
                <a:solidFill>
                  <a:srgbClr val="652B9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Tiết 1- </a:t>
            </a:r>
            <a:r>
              <a:rPr lang="en-US" b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1 </a:t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Sống giản dị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72000"/>
            <a:ext cx="6400800" cy="1752600"/>
          </a:xfrm>
        </p:spPr>
        <p:txBody>
          <a:bodyPr>
            <a:normAutofit/>
          </a:bodyPr>
          <a:lstStyle/>
          <a:p>
            <a:endParaRPr lang="en-US" sz="2800" b="1" i="1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800" b="1" i="1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i="1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Thùy</a:t>
            </a:r>
            <a:r>
              <a:rPr lang="en-US" sz="2800" b="1" i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Linh</a:t>
            </a:r>
          </a:p>
        </p:txBody>
      </p:sp>
    </p:spTree>
    <p:extLst>
      <p:ext uri="{BB962C8B-B14F-4D97-AF65-F5344CB8AC3E}">
        <p14:creationId xmlns:p14="http://schemas.microsoft.com/office/powerpoint/2010/main" val="155574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>
                <a:latin typeface="Times New Roman" pitchFamily="18" charset="0"/>
                <a:cs typeface="Times New Roman" pitchFamily="18" charset="0"/>
              </a:rPr>
              <a:t>Tiết 1- Bài 1: Sống giản dị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 sz="22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b="1" i="1" smtClean="0">
                <a:latin typeface="Times New Roman" pitchFamily="18" charset="0"/>
                <a:cs typeface="Times New Roman" pitchFamily="18" charset="0"/>
              </a:rPr>
              <a:t>Chủ tịch Hồ Chí Minh đọc Tuyên Ngôn Độc lập ngày 2-9-1945, khai sinh ra nước Việt Nam Dân chủ Cộng hòa</a:t>
            </a:r>
            <a:endParaRPr lang="en-US" sz="2200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25236"/>
            <a:ext cx="67818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9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Tiết 1- Bài 1: Sống giản dị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I.Tìm hiểu truyện đọc</a:t>
            </a:r>
          </a:p>
          <a:p>
            <a:pPr marL="0" indent="0">
              <a:buNone/>
            </a:pPr>
            <a:r>
              <a:rPr lang="nl-NL" b="1" smtClean="0">
                <a:latin typeface="Times New Roman" pitchFamily="18" charset="0"/>
                <a:cs typeface="Times New Roman" pitchFamily="18" charset="0"/>
              </a:rPr>
              <a:t>1.Cách </a:t>
            </a:r>
            <a:r>
              <a:rPr lang="nl-NL" b="1">
                <a:latin typeface="Times New Roman" pitchFamily="18" charset="0"/>
                <a:cs typeface="Times New Roman" pitchFamily="18" charset="0"/>
              </a:rPr>
              <a:t>ăn mặc, tác phong và lời nói của </a:t>
            </a:r>
            <a:r>
              <a:rPr lang="nl-NL" b="1" smtClean="0">
                <a:latin typeface="Times New Roman" pitchFamily="18" charset="0"/>
                <a:cs typeface="Times New Roman" pitchFamily="18" charset="0"/>
              </a:rPr>
              <a:t>Bác</a:t>
            </a:r>
          </a:p>
          <a:p>
            <a:r>
              <a:rPr lang="nl-NL" smtClean="0">
                <a:latin typeface="Times New Roman" pitchFamily="18" charset="0"/>
                <a:cs typeface="Times New Roman" pitchFamily="18" charset="0"/>
              </a:rPr>
              <a:t>Bác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mặc bộ quần áo ka-ki, đội mũ vải đã ngả màu và đi một đôi dép cao su.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nl-NL" smtClean="0">
                <a:latin typeface="Times New Roman" pitchFamily="18" charset="0"/>
                <a:cs typeface="Times New Roman" pitchFamily="18" charset="0"/>
              </a:rPr>
              <a:t>Bác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cười đôn hậu và vẫy tay chào mọi người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nl-NL" smtClean="0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hỏi đơn giản: Tôi nói đồng bào nghe rõ không?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42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"/>
            <a:ext cx="8229600" cy="1189038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Tiết 1- Bài 1: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giản dị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48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I.Tìm hiểu truyện đọc</a:t>
            </a:r>
          </a:p>
          <a:p>
            <a:pPr marL="0" indent="0">
              <a:buNone/>
            </a:pPr>
            <a:r>
              <a:rPr lang="nl-NL" b="1" smtClean="0">
                <a:latin typeface="Times New Roman" pitchFamily="18" charset="0"/>
                <a:cs typeface="Times New Roman" pitchFamily="18" charset="0"/>
              </a:rPr>
              <a:t>1.Cách ăn mặc, tác phong và lời nói của Bác</a:t>
            </a:r>
          </a:p>
          <a:p>
            <a:pPr marL="0" indent="0">
              <a:buNone/>
            </a:pPr>
            <a:r>
              <a:rPr lang="nl-NL" b="1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nl-NL" b="1">
                <a:latin typeface="Times New Roman" pitchFamily="18" charset="0"/>
                <a:cs typeface="Times New Roman" pitchFamily="18" charset="0"/>
              </a:rPr>
              <a:t>. Nhận xét: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r>
              <a:rPr lang="nl-NL" smtClean="0">
                <a:latin typeface="Times New Roman" pitchFamily="18" charset="0"/>
                <a:cs typeface="Times New Roman" pitchFamily="18" charset="0"/>
              </a:rPr>
              <a:t>Bác ăn mặc đơn sơ, không cầu kì, phù hợp với hoàn cảnh đất nước.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nl-NL" smtClean="0">
                <a:latin typeface="Times New Roman" pitchFamily="18" charset="0"/>
                <a:cs typeface="Times New Roman" pitchFamily="18" charset="0"/>
              </a:rPr>
              <a:t>Thái độ chân tình, cởi mở, không hình thức,</a:t>
            </a:r>
          </a:p>
          <a:p>
            <a:pPr marL="0" indent="0">
              <a:buNone/>
            </a:pPr>
            <a:r>
              <a:rPr lang="nl-NL" smtClean="0">
                <a:latin typeface="Times New Roman" pitchFamily="18" charset="0"/>
                <a:cs typeface="Times New Roman" pitchFamily="18" charset="0"/>
              </a:rPr>
              <a:t>lễ nghi.Lời nói của Bác dễ hiểu, gần gũi thân thương với mọi người.</a:t>
            </a:r>
          </a:p>
          <a:p>
            <a:pPr marL="0" indent="0">
              <a:buNone/>
            </a:pPr>
            <a:r>
              <a:rPr lang="nl-NL" smtClean="0">
                <a:latin typeface="Times New Roman" pitchFamily="18" charset="0"/>
                <a:cs typeface="Times New Roman" pitchFamily="18" charset="0"/>
              </a:rPr>
              <a:t> Bác đã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xua tan tất cả những gì còn cách xa giữa vị Chủ tịch nước và nhân dân.</a:t>
            </a: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7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Tiết 1- Bài 1: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giản dị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I.Tìm hiểu truyện đọc</a:t>
            </a:r>
          </a:p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II. Nội dung bài học</a:t>
            </a:r>
          </a:p>
          <a:p>
            <a:pPr marL="514350" indent="-514350">
              <a:buAutoNum type="arabicPeriod"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Khái niệm: 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Sống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giản dị là sống phù 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hợp với điều kiện, hoàn cảnh của bản thân, gia đình và xã hội. </a:t>
            </a:r>
          </a:p>
          <a:p>
            <a:pPr marL="0" indent="0">
              <a:buNone/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2. Biểu hiện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: Không xa hoa, lãng phí, không cầu kì kiểu cách, không chạy theo những nhu cầu vật chất và hình thức bề ngoài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nl-NL" b="1">
                <a:latin typeface="Times New Roman" pitchFamily="18" charset="0"/>
                <a:cs typeface="Times New Roman" pitchFamily="18" charset="0"/>
              </a:rPr>
              <a:t>3. Ý nghĩa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sống giản dị sẽ được mọi người xung quanh yêu mến, cảm thông và giúp đỡ.</a:t>
            </a:r>
            <a:endParaRPr lang="nl-NL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/>
          </a:p>
          <a:p>
            <a:pPr marL="514350" indent="-514350">
              <a:buAutoNum type="arabicPeriod"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950006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Tiết 1- Bài 1: Sống giản dị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I.Tìm hiểu truyện đọc</a:t>
            </a:r>
          </a:p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II. Nội dung bài học</a:t>
            </a:r>
          </a:p>
          <a:p>
            <a:pPr marL="0" indent="0">
              <a:buNone/>
            </a:pP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III. Bài tập</a:t>
            </a:r>
          </a:p>
          <a:p>
            <a:pPr marL="0" indent="0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Bức tranh nào thể hiện tính giản dị của học sinh khi đến 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nl-NL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mtClean="0">
                <a:latin typeface="Times New Roman" pitchFamily="18" charset="0"/>
                <a:cs typeface="Times New Roman" pitchFamily="18" charset="0"/>
              </a:rPr>
              <a:t>là tranh số 3.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nl-NL" smtClean="0">
                <a:latin typeface="Times New Roman" pitchFamily="18" charset="0"/>
                <a:cs typeface="Times New Roman" pitchFamily="18" charset="0"/>
              </a:rPr>
              <a:t>b) Biểu hiện nói lên tính giản dị (2),(5).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Hướng dẫn học ở nhà</a:t>
            </a:r>
            <a:endParaRPr lang="en-US"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Trả lời các câu hỏi c,d,đ,e SGK trang 6.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Đọc trước bài: Trung thực.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7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395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Nhiệt liệt chào mừng các thầy cô giáo đến dự giờ tiết học lớp 7  Tiết 1- Bài 1  Sống giản dị</vt:lpstr>
      <vt:lpstr>Tiết 1- Bài 1: Sống giản dị</vt:lpstr>
      <vt:lpstr>Tiết 1- Bài 1: Sống giản dị</vt:lpstr>
      <vt:lpstr>Tiết 1- Bài 1: Sống giản dị</vt:lpstr>
      <vt:lpstr>Tiết 1- Bài 1: Sống giản dị</vt:lpstr>
      <vt:lpstr>Tiết 1- Bài 1: Sống giản dị</vt:lpstr>
      <vt:lpstr>Hướng dẫn học ở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giáo đến dự giờ tiết học lớp 7  Tiết 1- Bài 1  Sống giản dị</dc:title>
  <dc:creator>Windows User</dc:creator>
  <cp:lastModifiedBy>Windows User</cp:lastModifiedBy>
  <cp:revision>13</cp:revision>
  <dcterms:created xsi:type="dcterms:W3CDTF">2017-08-24T13:11:57Z</dcterms:created>
  <dcterms:modified xsi:type="dcterms:W3CDTF">2017-08-28T16:46:48Z</dcterms:modified>
</cp:coreProperties>
</file>